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4" r:id="rId4"/>
    <p:sldId id="263" r:id="rId5"/>
    <p:sldId id="265" r:id="rId6"/>
    <p:sldId id="271" r:id="rId7"/>
    <p:sldId id="273" r:id="rId8"/>
    <p:sldId id="272" r:id="rId9"/>
    <p:sldId id="285" r:id="rId10"/>
    <p:sldId id="289" r:id="rId11"/>
    <p:sldId id="290" r:id="rId12"/>
    <p:sldId id="291" r:id="rId13"/>
    <p:sldId id="286" r:id="rId14"/>
    <p:sldId id="292" r:id="rId15"/>
    <p:sldId id="293" r:id="rId16"/>
    <p:sldId id="294" r:id="rId17"/>
    <p:sldId id="288" r:id="rId18"/>
    <p:sldId id="287" r:id="rId19"/>
    <p:sldId id="284" r:id="rId20"/>
    <p:sldId id="270" r:id="rId21"/>
    <p:sldId id="282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Gorfinkle" initials="JG" lastIdx="0" clrIdx="0">
    <p:extLst>
      <p:ext uri="{19B8F6BF-5375-455C-9EA6-DF929625EA0E}">
        <p15:presenceInfo xmlns:p15="http://schemas.microsoft.com/office/powerpoint/2012/main" userId="9185027cf6eb6d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0DD8B-4F41-444D-BFF5-17B17D24E316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72541-654D-4849-B083-E38A6068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56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A63D-5603-42C2-B038-F4AADF572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48266-AE6C-413D-8AD1-DB47A393B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0443A-8DEA-47A9-9568-B3BFF2AD2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176E3-1515-45AE-9629-FE65090AD87E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D7584-CC75-4299-BC51-7DCD2AFB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6AC5B-5D36-4DFB-B6E8-82D9C6BD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90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47E0F-1508-47E8-BF22-5E7A00073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AC52F-903D-468C-A73D-0EE0BD085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71AA1-7DBD-4F6D-9FCB-62F6B64F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222C-5E30-4F8C-BC4A-B3663B064F8F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4E4C2-C8E6-4149-B877-4BF94C608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A1592-A0D9-4AF0-9DE2-E94A3F65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0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F51382-4256-46DB-BE08-67CEF903D1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D3026-A35C-4E29-88A7-E7531E85E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3DFB1-3364-48C9-8DB7-7C1BAEE03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3CF7B-39D6-4C91-BCB1-7B223DC711A1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6652A-0133-404E-99D0-21C50644D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74EC0-166F-475A-8482-5C822EAB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95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00C6-558F-4DB5-934A-AEAC6C48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5648-8497-494F-9D1F-9BCB5F027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7EF39-3902-4166-873A-6A807EF38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F8D55-EE96-4EDF-9DCA-0014DFFBED8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BF6D2-8DE3-4D74-8D7B-7734C697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45949-B5EE-4D03-9DE5-6D077B7E4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0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0F4D-C114-4C3C-8302-535E81CB7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082C1-72BC-44CE-A7A7-D4D95B945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E51CD-9D44-4494-853B-6C5EC36FF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8F35-34F8-4BD5-8E6B-6B8C8FDF67A4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A7CCC-4034-4772-842F-FAD1015DF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AE077-354A-4E04-8820-E0E88024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59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3640E-465B-4502-B443-AC233D36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1BD2A-759C-4A37-A11A-B46122DCF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693DD-2AB1-4EBB-BDCD-3A5E351D6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F7134-CE69-4B24-B4D1-11241C23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AAD6-EFCD-4652-BBF6-DB3D9DC8F454}" type="datetime1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54F6C-9CFC-4ED9-9E83-1091216C2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A7A47-5DAE-4D32-9973-7C9BF02C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3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5D04-8955-4030-9F0F-F927511B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ECD50-ED3E-44D0-8C8F-FD6077F0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34B37-5E26-47A9-8607-5C3BE8771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90890-F5F6-4679-B6C8-4D0C5089F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F1B5B8-BFB6-4A0A-9D8B-A9FBF3D46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414D5-5148-4B97-B674-FDE5A14A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34C9-AE68-463D-9341-D0587CB252B2}" type="datetime1">
              <a:rPr lang="en-US" smtClean="0"/>
              <a:t>4/3/2019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E8C40-04E0-464A-9311-8CE2B262A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8CB12B-4A43-480E-8155-3A91FA8F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57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B4D89-E544-4ED1-8DD6-E8C50A74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5DB008-71D6-4015-9A6C-F8C40CE4F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CE4A-F7E9-4A10-BA83-69F33D9DC736}" type="datetime1">
              <a:rPr lang="en-US" smtClean="0"/>
              <a:t>4/3/2019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852E1D-758B-429A-A0FB-27F51D36C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EDEE3-9D14-4CA5-87E3-D9708657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9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9B5F22-AF37-4033-8CE3-70AE3F727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D111-721B-40AE-950A-6D657245695A}" type="datetime1">
              <a:rPr lang="en-US" smtClean="0"/>
              <a:t>4/3/2019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257847-B4C2-4FD6-8464-6CF06BFD5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7F7C4-0EAA-4A42-837C-FD1A5C24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4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722D-112D-4D37-A783-0D24092A5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E9662-BCCB-48AA-8E8A-A445C8E7D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1E8B5-3521-4042-B403-74206B777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47041-5342-4406-A951-BFFDCABF5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898D3-7819-4927-996F-59A5E69FE753}" type="datetime1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E9A1F-8112-46FC-9058-61F5273CB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E7A4F-1878-4CB8-984B-34FE22DF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97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7267-0B5D-41CE-B524-BC81C5649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5E235-5282-4F7F-8401-F077D5E71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9554E-2D89-40F1-9B13-E7EDD195A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ACA71-F03F-4D77-B4FF-60A4CD9EC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EBDA-F9A0-4CEC-8B2C-792C803F295E}" type="datetime1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76FDE-A874-439A-8152-015B46E5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C9CCC-55BE-4D98-B702-93D11482D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5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302265-AA0A-4DE2-B184-0CAACD3A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B728F-6FE2-43CE-8B54-CDABC70DA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AE719-31F4-46BE-AF32-55D26F33F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82A1A-514E-40C6-A687-62DB5FFFB22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51DFD-63C4-47A5-ADB8-2946CFDAA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94C1A-E265-4E75-A657-F32A1790F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4D664-5BE7-4B41-8C0B-9851BCA5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1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65.22.132.51/accounts/signup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165.22.132.51/accounts/log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165.22.132.51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7" Type="http://schemas.openxmlformats.org/officeDocument/2006/relationships/hyperlink" Target="http://165.22.132.51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tiff"/><Relationship Id="rId5" Type="http://schemas.openxmlformats.org/officeDocument/2006/relationships/image" Target="../media/image65.tiff"/><Relationship Id="rId4" Type="http://schemas.openxmlformats.org/officeDocument/2006/relationships/image" Target="../media/image6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svg"/><Relationship Id="rId15" Type="http://schemas.openxmlformats.org/officeDocument/2006/relationships/image" Target="../media/image9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jpeg"/><Relationship Id="rId7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165.22.132.51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cross country skiing in the forest&#10;&#10;Description automatically generated">
            <a:extLst>
              <a:ext uri="{FF2B5EF4-FFF2-40B4-BE49-F238E27FC236}">
                <a16:creationId xmlns:a16="http://schemas.microsoft.com/office/drawing/2014/main" id="{DDCF7C8F-02F3-4C05-B74C-6B01557A1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E44A14-510D-44BD-9D13-ACBB7934C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1599"/>
            <a:ext cx="9144000" cy="785425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Tinder Trails</a:t>
            </a:r>
            <a:br>
              <a:rPr lang="en-US" sz="4800" b="1" dirty="0"/>
            </a:br>
            <a:r>
              <a:rPr lang="en-US" sz="2000" b="1" dirty="0"/>
              <a:t>No Sparks allowed  </a:t>
            </a:r>
            <a:endParaRPr lang="en-US" sz="4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36F3D-EF33-4DCA-A7DF-03322BD5F808}"/>
              </a:ext>
            </a:extLst>
          </p:cNvPr>
          <p:cNvSpPr txBox="1"/>
          <p:nvPr/>
        </p:nvSpPr>
        <p:spPr>
          <a:xfrm>
            <a:off x="1421359" y="6120882"/>
            <a:ext cx="2956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Chris Hernandez, Claudia Caceres</a:t>
            </a:r>
          </a:p>
          <a:p>
            <a:r>
              <a:rPr lang="en-US" sz="1600" dirty="0"/>
              <a:t>Joe Gorfinkle, Wan-Fang Chou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8BD7D-A981-4F29-9297-045F4516963D}"/>
              </a:ext>
            </a:extLst>
          </p:cNvPr>
          <p:cNvSpPr txBox="1"/>
          <p:nvPr/>
        </p:nvSpPr>
        <p:spPr>
          <a:xfrm>
            <a:off x="8014887" y="6120881"/>
            <a:ext cx="2755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IST 303 Software Development</a:t>
            </a:r>
          </a:p>
          <a:p>
            <a:r>
              <a:rPr lang="en-US" sz="1600" dirty="0"/>
              <a:t>February 11, 2019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74DC6D-2FF1-46BE-AC0B-3385AD02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158C94-1144-4791-A553-CDF174C711F9}"/>
              </a:ext>
            </a:extLst>
          </p:cNvPr>
          <p:cNvGrpSpPr/>
          <p:nvPr/>
        </p:nvGrpSpPr>
        <p:grpSpPr>
          <a:xfrm>
            <a:off x="5766513" y="2157024"/>
            <a:ext cx="802240" cy="921883"/>
            <a:chOff x="3443189" y="1045148"/>
            <a:chExt cx="1287431" cy="1438326"/>
          </a:xfrm>
        </p:grpSpPr>
        <p:pic>
          <p:nvPicPr>
            <p:cNvPr id="2052" name="Picture 4" descr="Related image">
              <a:extLst>
                <a:ext uri="{FF2B5EF4-FFF2-40B4-BE49-F238E27FC236}">
                  <a16:creationId xmlns:a16="http://schemas.microsoft.com/office/drawing/2014/main" id="{C18116D9-7304-42A0-9BB4-8C0AEAB0D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189" y="1045148"/>
              <a:ext cx="1287431" cy="1438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Multiplication Sign 8">
              <a:extLst>
                <a:ext uri="{FF2B5EF4-FFF2-40B4-BE49-F238E27FC236}">
                  <a16:creationId xmlns:a16="http://schemas.microsoft.com/office/drawing/2014/main" id="{E6A50E49-D0D2-4E90-8943-0948DA3A2288}"/>
                </a:ext>
              </a:extLst>
            </p:cNvPr>
            <p:cNvSpPr/>
            <p:nvPr/>
          </p:nvSpPr>
          <p:spPr>
            <a:xfrm>
              <a:off x="3766864" y="1581414"/>
              <a:ext cx="640080" cy="738835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5790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8814B1-2430-204C-96A4-4CBA6F9F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D133A1-EFCC-454E-9963-5B7EBA36EAEE}"/>
              </a:ext>
            </a:extLst>
          </p:cNvPr>
          <p:cNvSpPr txBox="1">
            <a:spLocks/>
          </p:cNvSpPr>
          <p:nvPr/>
        </p:nvSpPr>
        <p:spPr>
          <a:xfrm>
            <a:off x="116930" y="57150"/>
            <a:ext cx="9894176" cy="9334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>
                <a:latin typeface="+mn-lt"/>
              </a:rPr>
              <a:t>Django code walk through and test</a:t>
            </a:r>
            <a:br>
              <a:rPr lang="en-US" sz="3200" b="1" dirty="0">
                <a:latin typeface="+mn-lt"/>
              </a:rPr>
            </a:br>
            <a:r>
              <a:rPr lang="en-US" sz="2400" b="1" dirty="0">
                <a:latin typeface="+mn-lt"/>
              </a:rPr>
              <a:t>US_1a_Using Django to create sign up, login and log out</a:t>
            </a:r>
            <a:endParaRPr lang="en-US" sz="3200" b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92178-31DE-9A40-A46E-2E9A029E51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07984" y="729848"/>
            <a:ext cx="4274416" cy="4620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53F45-CD46-294B-97F5-26D6AF28429F}"/>
              </a:ext>
            </a:extLst>
          </p:cNvPr>
          <p:cNvSpPr txBox="1"/>
          <p:nvPr/>
        </p:nvSpPr>
        <p:spPr>
          <a:xfrm>
            <a:off x="445261" y="112596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 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9C368-A5A7-3A40-8F14-B1861FB8BE28}"/>
              </a:ext>
            </a:extLst>
          </p:cNvPr>
          <p:cNvSpPr/>
          <p:nvPr/>
        </p:nvSpPr>
        <p:spPr>
          <a:xfrm>
            <a:off x="445261" y="1424652"/>
            <a:ext cx="4972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Sign Up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url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http://165.22.132.51/accounts/signup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914C21-7B91-064E-91DF-BD25C0160FC3}"/>
              </a:ext>
            </a:extLst>
          </p:cNvPr>
          <p:cNvSpPr/>
          <p:nvPr/>
        </p:nvSpPr>
        <p:spPr>
          <a:xfrm>
            <a:off x="445261" y="1973870"/>
            <a:ext cx="3439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tindertrails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-project/tinker/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urls.py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F04C97-9E29-CD40-A8B5-D745BF650C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5261" y="2407502"/>
            <a:ext cx="5943600" cy="11036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5FDFD0-043D-AF44-9D84-1952E04E590D}"/>
              </a:ext>
            </a:extLst>
          </p:cNvPr>
          <p:cNvSpPr/>
          <p:nvPr/>
        </p:nvSpPr>
        <p:spPr>
          <a:xfrm>
            <a:off x="445261" y="3687733"/>
            <a:ext cx="3725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tindertrails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-project/accounts/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urls.py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9CDD10-A562-3A42-908E-C371FAA295A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45261" y="4032960"/>
            <a:ext cx="4017010" cy="16014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6ADA00-EA26-AC40-96DA-8C89B87D3A4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248400" y="5393863"/>
            <a:ext cx="5943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12CAE8-3BE3-8B41-B7AD-189A1AA4670C}"/>
              </a:ext>
            </a:extLst>
          </p:cNvPr>
          <p:cNvSpPr txBox="1"/>
          <p:nvPr/>
        </p:nvSpPr>
        <p:spPr>
          <a:xfrm>
            <a:off x="10972804" y="332508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075186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901E-1EB3-42A4-998E-E9F2791A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30" y="57150"/>
            <a:ext cx="9894176" cy="933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latin typeface="+mn-lt"/>
              </a:rPr>
              <a:t>Django code walk through  </a:t>
            </a:r>
            <a:br>
              <a:rPr lang="en-US" sz="3200" b="1" dirty="0">
                <a:latin typeface="+mn-lt"/>
              </a:rPr>
            </a:br>
            <a:r>
              <a:rPr lang="en-US" sz="2400" b="1" dirty="0">
                <a:latin typeface="+mn-lt"/>
              </a:rPr>
              <a:t>US_1a_Using Django to create sign up, login and log out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36D6C-937E-4657-9645-F8B29356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11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49CA21-7B0C-8541-9FDC-86AC60DA5593}"/>
              </a:ext>
            </a:extLst>
          </p:cNvPr>
          <p:cNvSpPr txBox="1"/>
          <p:nvPr/>
        </p:nvSpPr>
        <p:spPr>
          <a:xfrm>
            <a:off x="38100" y="990600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 Up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CA6D44-B0C1-4C40-B014-3C583D810D65}"/>
              </a:ext>
            </a:extLst>
          </p:cNvPr>
          <p:cNvSpPr/>
          <p:nvPr/>
        </p:nvSpPr>
        <p:spPr>
          <a:xfrm>
            <a:off x="38100" y="1359932"/>
            <a:ext cx="3905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tindertrails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-project/accounts/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views.py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28E26A-6A25-7949-8387-2561A9135C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1729264"/>
            <a:ext cx="5943600" cy="2774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C9AF7B-5CA1-A947-9D3F-662A34467E28}"/>
              </a:ext>
            </a:extLst>
          </p:cNvPr>
          <p:cNvSpPr/>
          <p:nvPr/>
        </p:nvSpPr>
        <p:spPr>
          <a:xfrm>
            <a:off x="6484882" y="9906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(accounts/templates/accounts/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signup.html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5A8894-DCBC-2342-8160-A818440F587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84882" y="1359932"/>
            <a:ext cx="5943600" cy="44094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AEBCF4C-E980-7E4E-9B5B-5FF9352C1776}"/>
              </a:ext>
            </a:extLst>
          </p:cNvPr>
          <p:cNvPicPr/>
          <p:nvPr/>
        </p:nvPicPr>
        <p:blipFill rotWithShape="1">
          <a:blip r:embed="rId4"/>
          <a:srcRect r="78481" b="10827"/>
          <a:stretch/>
        </p:blipFill>
        <p:spPr>
          <a:xfrm>
            <a:off x="171450" y="4619923"/>
            <a:ext cx="1278978" cy="19858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B38D25-F522-5749-BFE0-73BEAF76348C}"/>
              </a:ext>
            </a:extLst>
          </p:cNvPr>
          <p:cNvPicPr/>
          <p:nvPr/>
        </p:nvPicPr>
        <p:blipFill rotWithShape="1">
          <a:blip r:embed="rId5"/>
          <a:srcRect r="73066"/>
          <a:stretch/>
        </p:blipFill>
        <p:spPr>
          <a:xfrm>
            <a:off x="1820260" y="4646593"/>
            <a:ext cx="1600857" cy="21736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C3428E-36B0-E941-949F-8BB762BFF003}"/>
              </a:ext>
            </a:extLst>
          </p:cNvPr>
          <p:cNvPicPr/>
          <p:nvPr/>
        </p:nvPicPr>
        <p:blipFill rotWithShape="1">
          <a:blip r:embed="rId6"/>
          <a:srcRect r="77748"/>
          <a:stretch/>
        </p:blipFill>
        <p:spPr>
          <a:xfrm>
            <a:off x="3943143" y="4662150"/>
            <a:ext cx="1322540" cy="214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39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901E-1EB3-42A4-998E-E9F2791A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30" y="-21680"/>
            <a:ext cx="10445969" cy="130278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latin typeface="+mn-lt"/>
              </a:rPr>
              <a:t>Django code walk through and test  </a:t>
            </a:r>
            <a:br>
              <a:rPr lang="en-US" sz="3200" b="1" dirty="0">
                <a:latin typeface="+mn-lt"/>
              </a:rPr>
            </a:br>
            <a:r>
              <a:rPr lang="en-US" sz="2000" b="1" dirty="0">
                <a:latin typeface="+mn-lt"/>
              </a:rPr>
              <a:t>US_1a_Using Django to create sign up, login and log out</a:t>
            </a:r>
            <a:br>
              <a:rPr lang="en-US" sz="2000" b="1" dirty="0">
                <a:latin typeface="+mn-lt"/>
              </a:rPr>
            </a:br>
            <a:r>
              <a:rPr lang="en-US" sz="2000" b="1" dirty="0">
                <a:latin typeface="+mn-lt"/>
              </a:rPr>
              <a:t>US_1b_Send users back once they logged in or log out</a:t>
            </a:r>
            <a:endParaRPr lang="en-US" sz="24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36D6C-937E-4657-9645-F8B29356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12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49CA21-7B0C-8541-9FDC-86AC60DA5593}"/>
              </a:ext>
            </a:extLst>
          </p:cNvPr>
          <p:cNvSpPr txBox="1"/>
          <p:nvPr/>
        </p:nvSpPr>
        <p:spPr>
          <a:xfrm>
            <a:off x="195758" y="1226916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DEBF4-F01A-4943-AAF8-EFDC145195A1}"/>
              </a:ext>
            </a:extLst>
          </p:cNvPr>
          <p:cNvSpPr/>
          <p:nvPr/>
        </p:nvSpPr>
        <p:spPr>
          <a:xfrm>
            <a:off x="195758" y="1627951"/>
            <a:ext cx="4609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Login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url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http://165.22.132.51/accounts/login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FC65C1-32F1-2B40-9FD5-785C2FE78ADA}"/>
              </a:ext>
            </a:extLst>
          </p:cNvPr>
          <p:cNvGrpSpPr/>
          <p:nvPr/>
        </p:nvGrpSpPr>
        <p:grpSpPr>
          <a:xfrm>
            <a:off x="195758" y="2107645"/>
            <a:ext cx="5943600" cy="1472962"/>
            <a:chOff x="195758" y="2107645"/>
            <a:chExt cx="5943600" cy="14729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11FFB8-6283-E646-B94F-A3AA3AA5E2AE}"/>
                </a:ext>
              </a:extLst>
            </p:cNvPr>
            <p:cNvSpPr/>
            <p:nvPr/>
          </p:nvSpPr>
          <p:spPr>
            <a:xfrm>
              <a:off x="195758" y="2107645"/>
              <a:ext cx="3492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dirty="0" err="1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tindertrails</a:t>
              </a:r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-project/tinker/</a:t>
              </a:r>
              <a:r>
                <a:rPr lang="en-US" dirty="0" err="1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urls.py</a:t>
              </a:r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)</a:t>
              </a:r>
              <a:r>
                <a:rPr lang="en-US" dirty="0"/>
                <a:t> 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D100CB4-0AD8-5945-BBE0-12F60E238312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95758" y="2476977"/>
              <a:ext cx="5943600" cy="110363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EF20B8-4C65-F944-AF83-3F79F79519F6}"/>
              </a:ext>
            </a:extLst>
          </p:cNvPr>
          <p:cNvGrpSpPr/>
          <p:nvPr/>
        </p:nvGrpSpPr>
        <p:grpSpPr>
          <a:xfrm>
            <a:off x="195758" y="3685880"/>
            <a:ext cx="3725507" cy="1994828"/>
            <a:chOff x="195758" y="3685880"/>
            <a:chExt cx="3725507" cy="199482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105A0A-B905-8943-BBDD-FA37696564FA}"/>
                </a:ext>
              </a:extLst>
            </p:cNvPr>
            <p:cNvSpPr/>
            <p:nvPr/>
          </p:nvSpPr>
          <p:spPr>
            <a:xfrm>
              <a:off x="195758" y="3685880"/>
              <a:ext cx="3725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dirty="0" err="1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tindertrails</a:t>
              </a:r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-project/accounts/</a:t>
              </a:r>
              <a:r>
                <a:rPr lang="en-US" dirty="0" err="1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urls.py</a:t>
              </a:r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)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CA1A8A7-1F28-3C4A-8B28-242C7F28FBC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95758" y="4076063"/>
              <a:ext cx="3704590" cy="1604645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9DD10E3F-22FC-3E4E-B41C-980AF4F012C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81470" y="1716098"/>
            <a:ext cx="4672330" cy="18395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5D91F4-B49F-6C41-9D12-A2C59069B02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139358" y="3916825"/>
            <a:ext cx="5943600" cy="14681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ED7CDD8-3D7A-7B4E-9733-4D66FCBC1F8A}"/>
              </a:ext>
            </a:extLst>
          </p:cNvPr>
          <p:cNvSpPr txBox="1"/>
          <p:nvPr/>
        </p:nvSpPr>
        <p:spPr>
          <a:xfrm>
            <a:off x="6139358" y="1226916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675958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901E-1EB3-42A4-998E-E9F2791A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96" y="-21680"/>
            <a:ext cx="11108121" cy="130278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latin typeface="+mn-lt"/>
              </a:rPr>
              <a:t>Django code walk through  </a:t>
            </a:r>
            <a:br>
              <a:rPr lang="en-US" sz="3200" b="1" dirty="0">
                <a:latin typeface="+mn-lt"/>
              </a:rPr>
            </a:br>
            <a:r>
              <a:rPr lang="en-US" sz="2000" b="1" dirty="0">
                <a:latin typeface="+mn-lt"/>
              </a:rPr>
              <a:t>US_1a_Using Django to create sign up, login and log out</a:t>
            </a:r>
            <a:br>
              <a:rPr lang="en-US" sz="2000" b="1" dirty="0">
                <a:latin typeface="+mn-lt"/>
              </a:rPr>
            </a:br>
            <a:r>
              <a:rPr lang="en-US" sz="2000" b="1" dirty="0">
                <a:latin typeface="+mn-lt"/>
              </a:rPr>
              <a:t>US_1b_Send users back once they logged in or log out</a:t>
            </a:r>
            <a:endParaRPr lang="en-US" sz="24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36D6C-937E-4657-9645-F8B29356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13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49CA21-7B0C-8541-9FDC-86AC60DA5593}"/>
              </a:ext>
            </a:extLst>
          </p:cNvPr>
          <p:cNvSpPr txBox="1"/>
          <p:nvPr/>
        </p:nvSpPr>
        <p:spPr>
          <a:xfrm>
            <a:off x="195758" y="1258619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42E821-C59C-2644-BFEF-95989E272CA3}"/>
              </a:ext>
            </a:extLst>
          </p:cNvPr>
          <p:cNvSpPr/>
          <p:nvPr/>
        </p:nvSpPr>
        <p:spPr>
          <a:xfrm>
            <a:off x="195758" y="1627951"/>
            <a:ext cx="6048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tindertrails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-project/accounts/templates/accounts/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login.html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 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DE8720-A145-C14B-A91C-611125479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0160" y="1974800"/>
            <a:ext cx="5943600" cy="45650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AE5958-9DA4-D148-B183-5A6BD6F47E38}"/>
              </a:ext>
            </a:extLst>
          </p:cNvPr>
          <p:cNvPicPr/>
          <p:nvPr/>
        </p:nvPicPr>
        <p:blipFill rotWithShape="1">
          <a:blip r:embed="rId3"/>
          <a:srcRect r="70732"/>
          <a:stretch/>
        </p:blipFill>
        <p:spPr>
          <a:xfrm>
            <a:off x="6871052" y="4116188"/>
            <a:ext cx="1739548" cy="19265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87170C-B0FF-804D-8565-0E60513FC2FC}"/>
              </a:ext>
            </a:extLst>
          </p:cNvPr>
          <p:cNvPicPr/>
          <p:nvPr/>
        </p:nvPicPr>
        <p:blipFill rotWithShape="1">
          <a:blip r:embed="rId4"/>
          <a:srcRect r="72723"/>
          <a:stretch/>
        </p:blipFill>
        <p:spPr>
          <a:xfrm>
            <a:off x="8784021" y="4083785"/>
            <a:ext cx="1621220" cy="191071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9D1C497-4AF8-6240-90B9-4FB125BA10CD}"/>
              </a:ext>
            </a:extLst>
          </p:cNvPr>
          <p:cNvGrpSpPr/>
          <p:nvPr/>
        </p:nvGrpSpPr>
        <p:grpSpPr>
          <a:xfrm>
            <a:off x="6320452" y="1572531"/>
            <a:ext cx="5943600" cy="1821204"/>
            <a:chOff x="6115050" y="1274385"/>
            <a:chExt cx="5943600" cy="182120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B27AB67-5070-054F-9CF7-03ADC78A3EBC}"/>
                </a:ext>
              </a:extLst>
            </p:cNvPr>
            <p:cNvSpPr/>
            <p:nvPr/>
          </p:nvSpPr>
          <p:spPr>
            <a:xfrm>
              <a:off x="6115050" y="1274385"/>
              <a:ext cx="3905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dirty="0" err="1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tindertrails</a:t>
              </a:r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-project/accounts/</a:t>
              </a:r>
              <a:r>
                <a:rPr lang="en-US" dirty="0" err="1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views.py</a:t>
              </a:r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)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E1741F5-4939-A143-9BAB-4166B9383968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115050" y="1667474"/>
              <a:ext cx="5943600" cy="1428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3048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36D6C-937E-4657-9645-F8B29356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14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C85165-9ABA-5748-B0BE-D89CDE581C31}"/>
              </a:ext>
            </a:extLst>
          </p:cNvPr>
          <p:cNvSpPr txBox="1">
            <a:spLocks/>
          </p:cNvSpPr>
          <p:nvPr/>
        </p:nvSpPr>
        <p:spPr>
          <a:xfrm>
            <a:off x="132696" y="-21680"/>
            <a:ext cx="11108121" cy="130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>
                <a:latin typeface="+mn-lt"/>
              </a:rPr>
              <a:t>Django code walk through and test  </a:t>
            </a:r>
            <a:br>
              <a:rPr lang="en-US" sz="3200" b="1" dirty="0">
                <a:latin typeface="+mn-lt"/>
              </a:rPr>
            </a:br>
            <a:r>
              <a:rPr lang="en-US" sz="2000" b="1" dirty="0">
                <a:latin typeface="+mn-lt"/>
              </a:rPr>
              <a:t>US_1a_Using Django to create sign up, login and log out</a:t>
            </a:r>
            <a:br>
              <a:rPr lang="en-US" sz="2000" b="1" dirty="0">
                <a:latin typeface="+mn-lt"/>
              </a:rPr>
            </a:br>
            <a:r>
              <a:rPr lang="en-US" sz="2000" b="1" dirty="0">
                <a:latin typeface="+mn-lt"/>
              </a:rPr>
              <a:t>US_1b_Send users back once they logged in or log out</a:t>
            </a:r>
            <a:endParaRPr lang="en-US" sz="2400" b="1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2FAB3F-6673-4345-AC5A-E0D49A070353}"/>
              </a:ext>
            </a:extLst>
          </p:cNvPr>
          <p:cNvSpPr/>
          <p:nvPr/>
        </p:nvSpPr>
        <p:spPr>
          <a:xfrm>
            <a:off x="239821" y="2411680"/>
            <a:ext cx="3905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tindertrails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-project/accounts/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views.py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3D9225-D4C2-1E46-A846-CB6A870CA40A}"/>
              </a:ext>
            </a:extLst>
          </p:cNvPr>
          <p:cNvSpPr txBox="1"/>
          <p:nvPr/>
        </p:nvSpPr>
        <p:spPr>
          <a:xfrm>
            <a:off x="239821" y="170677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out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C17ADF-9556-FE47-B419-DB2CDCFB47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9821" y="2047804"/>
            <a:ext cx="5943600" cy="3346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F9311F-4609-CB4A-A66B-F841AC3076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9817" y="4269534"/>
            <a:ext cx="4930775" cy="21126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DB81CE-00FB-694E-BF10-6B8F7F52E54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38841" y="1355115"/>
            <a:ext cx="5943600" cy="47390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7DA018-04D1-154A-83A0-22417ADCABF4}"/>
              </a:ext>
            </a:extLst>
          </p:cNvPr>
          <p:cNvSpPr txBox="1"/>
          <p:nvPr/>
        </p:nvSpPr>
        <p:spPr>
          <a:xfrm>
            <a:off x="239817" y="3951217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FAF095-4AB3-CB41-9E81-7D2D6B500254}"/>
              </a:ext>
            </a:extLst>
          </p:cNvPr>
          <p:cNvGrpSpPr/>
          <p:nvPr/>
        </p:nvGrpSpPr>
        <p:grpSpPr>
          <a:xfrm>
            <a:off x="239821" y="2849588"/>
            <a:ext cx="5943600" cy="875030"/>
            <a:chOff x="239821" y="2849588"/>
            <a:chExt cx="5943600" cy="87503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D4FAAB-ED99-4D4A-887F-60A8B9ED2386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39821" y="2849588"/>
              <a:ext cx="5943600" cy="87503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6C69CA-5945-C345-B00C-6EF54E56ADCE}"/>
                </a:ext>
              </a:extLst>
            </p:cNvPr>
            <p:cNvSpPr/>
            <p:nvPr/>
          </p:nvSpPr>
          <p:spPr>
            <a:xfrm>
              <a:off x="1402878" y="3428348"/>
              <a:ext cx="1224208" cy="18570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8081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BC12E7-2DC4-334A-9AD8-73EB45C450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617" y="1471594"/>
            <a:ext cx="5943600" cy="3232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36D6C-937E-4657-9645-F8B29356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15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C14CAF-0B8A-5F44-BEDE-E87415829C2D}"/>
              </a:ext>
            </a:extLst>
          </p:cNvPr>
          <p:cNvSpPr/>
          <p:nvPr/>
        </p:nvSpPr>
        <p:spPr>
          <a:xfrm>
            <a:off x="218617" y="2621444"/>
            <a:ext cx="4768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tindertrails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-project/tinker/templates/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base.html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CBF929-D308-3D42-AF6F-3471A7451CD6}"/>
              </a:ext>
            </a:extLst>
          </p:cNvPr>
          <p:cNvSpPr txBox="1">
            <a:spLocks/>
          </p:cNvSpPr>
          <p:nvPr/>
        </p:nvSpPr>
        <p:spPr>
          <a:xfrm>
            <a:off x="132696" y="-21680"/>
            <a:ext cx="11108121" cy="999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>
                <a:latin typeface="+mn-lt"/>
              </a:rPr>
              <a:t>Django code walk through  </a:t>
            </a:r>
            <a:br>
              <a:rPr lang="en-US" sz="3200" b="1" dirty="0">
                <a:latin typeface="+mn-lt"/>
              </a:rPr>
            </a:br>
            <a:r>
              <a:rPr lang="en-US" sz="2000" b="1" dirty="0">
                <a:latin typeface="+mn-lt"/>
              </a:rPr>
              <a:t>US_2g_The logo on the navigation bar could send users back to homepage</a:t>
            </a:r>
            <a:endParaRPr lang="en-US" sz="2000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F11A58-40F9-F64B-B0FE-6A6D906EEB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8617" y="2990776"/>
            <a:ext cx="5943600" cy="33039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F8916F-1621-8248-BEDB-E6F0E3C5A0E6}"/>
              </a:ext>
            </a:extLst>
          </p:cNvPr>
          <p:cNvSpPr/>
          <p:nvPr/>
        </p:nvSpPr>
        <p:spPr>
          <a:xfrm>
            <a:off x="6234379" y="2071896"/>
            <a:ext cx="3818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tindertrails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-project/tinker/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settings.py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147E0A-5826-7242-ABB6-800378D1C7A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48400" y="2533573"/>
            <a:ext cx="5943600" cy="27203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1E959AE-3C6A-9241-BF35-4BDF19AA2520}"/>
              </a:ext>
            </a:extLst>
          </p:cNvPr>
          <p:cNvSpPr/>
          <p:nvPr/>
        </p:nvSpPr>
        <p:spPr>
          <a:xfrm>
            <a:off x="232472" y="1457739"/>
            <a:ext cx="307856" cy="323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2659C7-3F3C-BB4B-9EAD-AD81943E814E}"/>
              </a:ext>
            </a:extLst>
          </p:cNvPr>
          <p:cNvSpPr/>
          <p:nvPr/>
        </p:nvSpPr>
        <p:spPr>
          <a:xfrm>
            <a:off x="593768" y="3123548"/>
            <a:ext cx="1302326" cy="1777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E14901-866F-5445-9341-D7C2DF987E12}"/>
              </a:ext>
            </a:extLst>
          </p:cNvPr>
          <p:cNvSpPr/>
          <p:nvPr/>
        </p:nvSpPr>
        <p:spPr>
          <a:xfrm>
            <a:off x="1951536" y="5395696"/>
            <a:ext cx="1207300" cy="13820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BED844-C76B-E54D-8483-2E417A6564CC}"/>
              </a:ext>
            </a:extLst>
          </p:cNvPr>
          <p:cNvSpPr/>
          <p:nvPr/>
        </p:nvSpPr>
        <p:spPr>
          <a:xfrm>
            <a:off x="1214190" y="5536055"/>
            <a:ext cx="1707140" cy="14035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36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36D6C-937E-4657-9645-F8B29356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8DA4EE-970B-D64C-8B9F-D1AA761ACAFF}"/>
              </a:ext>
            </a:extLst>
          </p:cNvPr>
          <p:cNvSpPr txBox="1">
            <a:spLocks/>
          </p:cNvSpPr>
          <p:nvPr/>
        </p:nvSpPr>
        <p:spPr>
          <a:xfrm>
            <a:off x="132696" y="-21680"/>
            <a:ext cx="11108121" cy="999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>
                <a:latin typeface="+mn-lt"/>
              </a:rPr>
              <a:t>Django code walk through  </a:t>
            </a:r>
            <a:br>
              <a:rPr lang="en-US" sz="3200" b="1" dirty="0">
                <a:latin typeface="+mn-lt"/>
              </a:rPr>
            </a:br>
            <a:r>
              <a:rPr lang="en-US" sz="2000" b="1" dirty="0">
                <a:latin typeface="+mn-lt"/>
              </a:rPr>
              <a:t>US_2a_On homepage, create find trails near me button and link to ArcGIS</a:t>
            </a:r>
            <a:endParaRPr lang="en-US" sz="2000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D277CD-49AD-244B-AA91-A7EFB5057660}"/>
              </a:ext>
            </a:extLst>
          </p:cNvPr>
          <p:cNvSpPr/>
          <p:nvPr/>
        </p:nvSpPr>
        <p:spPr>
          <a:xfrm>
            <a:off x="132696" y="839438"/>
            <a:ext cx="3606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Homepage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url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http://165.22.132.51</a:t>
            </a:r>
            <a:endParaRPr lang="en-US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23B164-C9D5-4440-A508-FC817F03A99B}"/>
              </a:ext>
            </a:extLst>
          </p:cNvPr>
          <p:cNvSpPr/>
          <p:nvPr/>
        </p:nvSpPr>
        <p:spPr>
          <a:xfrm>
            <a:off x="132696" y="1105252"/>
            <a:ext cx="3439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tindertrails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-project/tinker/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urls.py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84C363-EC6C-5343-89F6-C342D0E56F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2696" y="1474584"/>
            <a:ext cx="5943600" cy="2574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A6DF4C-4F4B-954C-82EA-7E6566208D8B}"/>
              </a:ext>
            </a:extLst>
          </p:cNvPr>
          <p:cNvSpPr txBox="1"/>
          <p:nvPr/>
        </p:nvSpPr>
        <p:spPr>
          <a:xfrm>
            <a:off x="3972910" y="6243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B3BDDD-36D5-7240-8334-39177B2468F2}"/>
              </a:ext>
            </a:extLst>
          </p:cNvPr>
          <p:cNvSpPr/>
          <p:nvPr/>
        </p:nvSpPr>
        <p:spPr>
          <a:xfrm>
            <a:off x="6210984" y="852769"/>
            <a:ext cx="3538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tindertrails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-project/tinker/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tests.py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FF8ED3-E40A-BB4C-AD5B-6D2083F56B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48400" y="1174774"/>
            <a:ext cx="5105400" cy="49842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7BCA52-FA57-3C42-A9FB-4C956A319D5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32696" y="5359707"/>
            <a:ext cx="59436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04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B6D0A9-F2A4-F84C-91D2-5123D32B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1CF6D9-81A3-CD43-8BAB-A6B4C3E8BA90}"/>
              </a:ext>
            </a:extLst>
          </p:cNvPr>
          <p:cNvSpPr txBox="1">
            <a:spLocks/>
          </p:cNvSpPr>
          <p:nvPr/>
        </p:nvSpPr>
        <p:spPr>
          <a:xfrm>
            <a:off x="132696" y="-21680"/>
            <a:ext cx="11108121" cy="999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>
                <a:latin typeface="+mn-lt"/>
              </a:rPr>
              <a:t>Django code walk through and test</a:t>
            </a:r>
            <a:br>
              <a:rPr lang="en-US" sz="3200" b="1" dirty="0">
                <a:latin typeface="+mn-lt"/>
              </a:rPr>
            </a:br>
            <a:r>
              <a:rPr lang="en-US" sz="2000" b="1" dirty="0">
                <a:latin typeface="+mn-lt"/>
              </a:rPr>
              <a:t>US_2a_On homepage, create find trails near me button and link to ArcGIS</a:t>
            </a:r>
            <a:endParaRPr lang="en-US" sz="20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F08EB7-3B00-654C-9EA9-AC77035987F5}"/>
              </a:ext>
            </a:extLst>
          </p:cNvPr>
          <p:cNvSpPr txBox="1"/>
          <p:nvPr/>
        </p:nvSpPr>
        <p:spPr>
          <a:xfrm>
            <a:off x="132696" y="1565506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Icons on homepage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54831-9F85-4447-A5D8-5166530D43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397" y="1883081"/>
            <a:ext cx="5943600" cy="3728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B62CDC-CE63-074C-AC32-20B6B14C78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8400" y="2320071"/>
            <a:ext cx="5943600" cy="26936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33E614-EDE8-EF44-B4EA-F7392E95EA89}"/>
              </a:ext>
            </a:extLst>
          </p:cNvPr>
          <p:cNvSpPr/>
          <p:nvPr/>
        </p:nvSpPr>
        <p:spPr>
          <a:xfrm>
            <a:off x="1322188" y="1906329"/>
            <a:ext cx="1002558" cy="1549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2F6E1C-D98C-F040-BC49-80AB7D742783}"/>
              </a:ext>
            </a:extLst>
          </p:cNvPr>
          <p:cNvSpPr/>
          <p:nvPr/>
        </p:nvSpPr>
        <p:spPr>
          <a:xfrm>
            <a:off x="1810385" y="2345087"/>
            <a:ext cx="1219534" cy="1777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26B6B5-8037-CD46-8673-B31D93578EDD}"/>
              </a:ext>
            </a:extLst>
          </p:cNvPr>
          <p:cNvSpPr/>
          <p:nvPr/>
        </p:nvSpPr>
        <p:spPr>
          <a:xfrm>
            <a:off x="1482143" y="4292471"/>
            <a:ext cx="384364" cy="1192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C985E4-7D67-8445-B191-7703E5ACAE77}"/>
              </a:ext>
            </a:extLst>
          </p:cNvPr>
          <p:cNvSpPr/>
          <p:nvPr/>
        </p:nvSpPr>
        <p:spPr>
          <a:xfrm>
            <a:off x="6248400" y="2731663"/>
            <a:ext cx="631371" cy="6066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47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6EE857-7BDB-BA42-AFFB-1152E908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3B7B731-C541-634E-B19F-F34BA30D8F54}"/>
              </a:ext>
            </a:extLst>
          </p:cNvPr>
          <p:cNvSpPr txBox="1">
            <a:spLocks/>
          </p:cNvSpPr>
          <p:nvPr/>
        </p:nvSpPr>
        <p:spPr>
          <a:xfrm>
            <a:off x="132696" y="-21680"/>
            <a:ext cx="11108121" cy="999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sz="30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9048B3-032F-6A45-B996-E95A6D5B397E}"/>
              </a:ext>
            </a:extLst>
          </p:cNvPr>
          <p:cNvSpPr txBox="1">
            <a:spLocks/>
          </p:cNvSpPr>
          <p:nvPr/>
        </p:nvSpPr>
        <p:spPr>
          <a:xfrm>
            <a:off x="285096" y="7150"/>
            <a:ext cx="8488201" cy="846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>
                <a:latin typeface="+mn-lt"/>
              </a:rPr>
              <a:t>Deploy </a:t>
            </a:r>
            <a:r>
              <a:rPr lang="en-US" sz="3000" b="1" dirty="0" err="1">
                <a:latin typeface="+mn-lt"/>
              </a:rPr>
              <a:t>Dejango</a:t>
            </a:r>
            <a:r>
              <a:rPr lang="en-US" sz="3000" b="1" dirty="0">
                <a:latin typeface="+mn-lt"/>
              </a:rPr>
              <a:t> app</a:t>
            </a:r>
            <a:endParaRPr lang="en-US" sz="20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D6AEB-8BDD-4B41-8874-0F2A0C56B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382" y="2498554"/>
            <a:ext cx="4458634" cy="1740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9B5BB2-1BFA-AD47-AD4E-400D3FFC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0" y="1452686"/>
            <a:ext cx="4218459" cy="1076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2A7B24-45A1-2841-96C9-8924CF2AA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916" y="4155712"/>
            <a:ext cx="2719615" cy="2344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1D3D2B-B258-0943-938A-1F0E67EFC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640" y="4114151"/>
            <a:ext cx="2465177" cy="2743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531181-869B-0048-A79F-C44A2122A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1897" y="594474"/>
            <a:ext cx="2307787" cy="23077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3D979B-826A-485B-8163-9FAED112C3C9}"/>
              </a:ext>
            </a:extLst>
          </p:cNvPr>
          <p:cNvSpPr/>
          <p:nvPr/>
        </p:nvSpPr>
        <p:spPr>
          <a:xfrm>
            <a:off x="8723125" y="2623720"/>
            <a:ext cx="2251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7"/>
              </a:rPr>
              <a:t>http://165.22.132.51/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51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4FD8E-C2D2-4696-BA2F-0240C8918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A990E-C7CF-4199-9FAE-8C1BE8E4A1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64B74-B36D-4F98-98B7-2B02E6B2E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9"/>
          <a:stretch/>
        </p:blipFill>
        <p:spPr>
          <a:xfrm>
            <a:off x="3709257" y="38275"/>
            <a:ext cx="4536968" cy="67814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86642E-9A77-4FCE-85EE-B62147B8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020" y="0"/>
            <a:ext cx="3967798" cy="6896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09F759-EEE9-467B-AD8E-8A4FA8079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938" y="80963"/>
            <a:ext cx="3767535" cy="6777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9967EC-4747-4272-AE83-8B463C166AB4}"/>
              </a:ext>
            </a:extLst>
          </p:cNvPr>
          <p:cNvSpPr txBox="1"/>
          <p:nvPr/>
        </p:nvSpPr>
        <p:spPr>
          <a:xfrm>
            <a:off x="45009" y="67379"/>
            <a:ext cx="3574090" cy="212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Hiking Trails </a:t>
            </a:r>
          </a:p>
          <a:p>
            <a:pPr algn="ctr"/>
            <a:r>
              <a:rPr lang="en-US" sz="4400" b="1" dirty="0"/>
              <a:t>code </a:t>
            </a:r>
          </a:p>
          <a:p>
            <a:pPr algn="ctr"/>
            <a:r>
              <a:rPr lang="en-US" sz="4400" b="1" dirty="0"/>
              <a:t>Walk through</a:t>
            </a:r>
          </a:p>
        </p:txBody>
      </p:sp>
    </p:spTree>
    <p:extLst>
      <p:ext uri="{BB962C8B-B14F-4D97-AF65-F5344CB8AC3E}">
        <p14:creationId xmlns:p14="http://schemas.microsoft.com/office/powerpoint/2010/main" val="1909497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F6FDC-C797-4755-935F-1C05B9B9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2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D163A-6D16-4296-AB52-C2E5D365DD13}"/>
              </a:ext>
            </a:extLst>
          </p:cNvPr>
          <p:cNvSpPr txBox="1"/>
          <p:nvPr/>
        </p:nvSpPr>
        <p:spPr>
          <a:xfrm>
            <a:off x="496392" y="197386"/>
            <a:ext cx="131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MAIN PAGE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402CA7-081E-4E8A-91D6-3DAADF9274FF}"/>
              </a:ext>
            </a:extLst>
          </p:cNvPr>
          <p:cNvGrpSpPr/>
          <p:nvPr/>
        </p:nvGrpSpPr>
        <p:grpSpPr>
          <a:xfrm>
            <a:off x="314644" y="494609"/>
            <a:ext cx="10885036" cy="6075401"/>
            <a:chOff x="314644" y="494609"/>
            <a:chExt cx="10885036" cy="60754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F95AB3-7C9E-4208-B0C6-0D281842CFED}"/>
                </a:ext>
              </a:extLst>
            </p:cNvPr>
            <p:cNvSpPr txBox="1"/>
            <p:nvPr/>
          </p:nvSpPr>
          <p:spPr>
            <a:xfrm>
              <a:off x="3669982" y="2685520"/>
              <a:ext cx="1060098" cy="369332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 Rounded MT Bold" panose="020F0704030504030204" pitchFamily="34" charset="0"/>
                </a:rPr>
                <a:t>Nearby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FBC850-A14D-45C5-A79B-53E3EA070828}"/>
                </a:ext>
              </a:extLst>
            </p:cNvPr>
            <p:cNvSpPr txBox="1"/>
            <p:nvPr/>
          </p:nvSpPr>
          <p:spPr>
            <a:xfrm>
              <a:off x="9477219" y="2658957"/>
              <a:ext cx="1383584" cy="369332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 Rounded MT Bold" panose="020F0704030504030204" pitchFamily="34" charset="0"/>
                </a:rPr>
                <a:t>Your Spec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0E0B61-6D67-46D3-8790-30830CCCF806}"/>
                </a:ext>
              </a:extLst>
            </p:cNvPr>
            <p:cNvSpPr txBox="1"/>
            <p:nvPr/>
          </p:nvSpPr>
          <p:spPr>
            <a:xfrm>
              <a:off x="5978669" y="494609"/>
              <a:ext cx="2303066" cy="369332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 Rounded MT Bold" panose="020F0704030504030204" pitchFamily="34" charset="0"/>
                </a:rPr>
                <a:t>Child/Dog Friendly</a:t>
              </a:r>
            </a:p>
          </p:txBody>
        </p:sp>
        <p:pic>
          <p:nvPicPr>
            <p:cNvPr id="19" name="Picture 18" descr="A person standing in front of a mountain&#10;&#10;Description automatically generated">
              <a:extLst>
                <a:ext uri="{FF2B5EF4-FFF2-40B4-BE49-F238E27FC236}">
                  <a16:creationId xmlns:a16="http://schemas.microsoft.com/office/drawing/2014/main" id="{3C337C91-D2C7-4FDA-B08F-F52D56C16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240781" y="3028330"/>
              <a:ext cx="1958899" cy="1325521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9772D9-395B-43A8-8DEE-F99F81F6165C}"/>
                </a:ext>
              </a:extLst>
            </p:cNvPr>
            <p:cNvGrpSpPr/>
            <p:nvPr/>
          </p:nvGrpSpPr>
          <p:grpSpPr>
            <a:xfrm>
              <a:off x="6279285" y="5461380"/>
              <a:ext cx="2168604" cy="1108630"/>
              <a:chOff x="5382021" y="5227709"/>
              <a:chExt cx="2168604" cy="110863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AA4E097-83B9-48CF-918B-D7D205CA1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2021" y="5227709"/>
                <a:ext cx="1108630" cy="1108630"/>
              </a:xfrm>
              <a:prstGeom prst="rect">
                <a:avLst/>
              </a:prstGeom>
            </p:spPr>
          </p:pic>
          <p:pic>
            <p:nvPicPr>
              <p:cNvPr id="25" name="Picture 24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E46E10A3-D3F5-4704-9355-60B9C32B1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1995" y="5388036"/>
                <a:ext cx="1108630" cy="705492"/>
              </a:xfrm>
              <a:prstGeom prst="rect">
                <a:avLst/>
              </a:prstGeom>
            </p:spPr>
          </p:pic>
        </p:grpSp>
        <p:pic>
          <p:nvPicPr>
            <p:cNvPr id="21" name="Picture 20" descr="A person standing next to a tree&#10;&#10;Description automatically generated">
              <a:extLst>
                <a:ext uri="{FF2B5EF4-FFF2-40B4-BE49-F238E27FC236}">
                  <a16:creationId xmlns:a16="http://schemas.microsoft.com/office/drawing/2014/main" id="{8D25BB8B-D13B-4508-AD0B-DDBD46E3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166" y="863941"/>
              <a:ext cx="2126613" cy="120374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B72D42-5C02-4A13-BD1B-53DE7D5DABDA}"/>
                </a:ext>
              </a:extLst>
            </p:cNvPr>
            <p:cNvSpPr txBox="1"/>
            <p:nvPr/>
          </p:nvSpPr>
          <p:spPr>
            <a:xfrm>
              <a:off x="314644" y="566718"/>
              <a:ext cx="1757212" cy="830997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User selects </a:t>
              </a:r>
            </a:p>
            <a:p>
              <a:pPr algn="ctr"/>
              <a:r>
                <a:rPr lang="en-US" sz="2400" dirty="0">
                  <a:latin typeface="+mj-lt"/>
                </a:rPr>
                <a:t>1 of 4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43C4FE16-3A9D-4BA6-AAE2-8669B39DFF60}"/>
                </a:ext>
              </a:extLst>
            </p:cNvPr>
            <p:cNvCxnSpPr>
              <a:cxnSpLocks/>
            </p:cNvCxnSpPr>
            <p:nvPr/>
          </p:nvCxnSpPr>
          <p:spPr>
            <a:xfrm>
              <a:off x="2387468" y="737107"/>
              <a:ext cx="3645420" cy="771277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A015687E-E7C1-4AE1-B751-B90B2857E9C0}"/>
                </a:ext>
              </a:extLst>
            </p:cNvPr>
            <p:cNvCxnSpPr>
              <a:cxnSpLocks/>
            </p:cNvCxnSpPr>
            <p:nvPr/>
          </p:nvCxnSpPr>
          <p:spPr>
            <a:xfrm>
              <a:off x="2356338" y="1182851"/>
              <a:ext cx="1601214" cy="1529231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A sign on a dirt path&#10;&#10;Description automatically generated">
              <a:extLst>
                <a:ext uri="{FF2B5EF4-FFF2-40B4-BE49-F238E27FC236}">
                  <a16:creationId xmlns:a16="http://schemas.microsoft.com/office/drawing/2014/main" id="{E64AD643-DA32-416E-9C3E-CE188841E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96470" y="3028288"/>
              <a:ext cx="1767418" cy="1325563"/>
            </a:xfrm>
            <a:prstGeom prst="rect">
              <a:avLst/>
            </a:prstGeom>
          </p:spPr>
        </p:pic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8EDDCEC4-BA7E-4B8B-8B78-FB114B36D619}"/>
                </a:ext>
              </a:extLst>
            </p:cNvPr>
            <p:cNvCxnSpPr>
              <a:cxnSpLocks/>
            </p:cNvCxnSpPr>
            <p:nvPr/>
          </p:nvCxnSpPr>
          <p:spPr>
            <a:xfrm>
              <a:off x="5039373" y="5232998"/>
              <a:ext cx="1109082" cy="648497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Curved 50">
              <a:extLst>
                <a:ext uri="{FF2B5EF4-FFF2-40B4-BE49-F238E27FC236}">
                  <a16:creationId xmlns:a16="http://schemas.microsoft.com/office/drawing/2014/main" id="{F129B4A6-D06E-4988-8366-9A5D9B619AC6}"/>
                </a:ext>
              </a:extLst>
            </p:cNvPr>
            <p:cNvCxnSpPr>
              <a:cxnSpLocks/>
            </p:cNvCxnSpPr>
            <p:nvPr/>
          </p:nvCxnSpPr>
          <p:spPr>
            <a:xfrm>
              <a:off x="8945304" y="2000450"/>
              <a:ext cx="1063831" cy="702923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93E895-17CE-4C22-AD89-63ABBDF3B1EC}"/>
                </a:ext>
              </a:extLst>
            </p:cNvPr>
            <p:cNvSpPr txBox="1"/>
            <p:nvPr/>
          </p:nvSpPr>
          <p:spPr>
            <a:xfrm>
              <a:off x="6710379" y="5299749"/>
              <a:ext cx="1214050" cy="369332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Equipment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73FE40-00ED-4480-9EC3-496940C7AB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" y="1759112"/>
            <a:ext cx="2314898" cy="2467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24E753-E294-4F19-9DCB-10CA18C2D344}"/>
              </a:ext>
            </a:extLst>
          </p:cNvPr>
          <p:cNvSpPr/>
          <p:nvPr/>
        </p:nvSpPr>
        <p:spPr>
          <a:xfrm>
            <a:off x="59186" y="1759112"/>
            <a:ext cx="2314898" cy="25947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BD357731-BFBD-45B6-9026-80B72019F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01" y="2335787"/>
            <a:ext cx="2648480" cy="26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82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F6FDC-C797-4755-935F-1C05B9B9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picture containing outdoor&#10;&#10;Description automatically generated">
            <a:extLst>
              <a:ext uri="{FF2B5EF4-FFF2-40B4-BE49-F238E27FC236}">
                <a16:creationId xmlns:a16="http://schemas.microsoft.com/office/drawing/2014/main" id="{66404F52-A50E-46EC-B961-76D513E01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4" y="55662"/>
            <a:ext cx="1766496" cy="1766496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986615B-CEF9-4CA7-AA94-5ED48FF0B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71" y="938910"/>
            <a:ext cx="8970093" cy="554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82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DA0A2E1-D1C9-4CC8-87A2-7368EC49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770" y="1429185"/>
            <a:ext cx="8468907" cy="5144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9C901E-1EB3-42A4-998E-E9F2791A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703" y="365125"/>
            <a:ext cx="7484705" cy="1325563"/>
          </a:xfrm>
        </p:spPr>
        <p:txBody>
          <a:bodyPr/>
          <a:lstStyle/>
          <a:p>
            <a:r>
              <a:rPr lang="en-US" dirty="0"/>
              <a:t>Milestone #2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36D6C-937E-4657-9645-F8B29356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B2663059-DDBA-42B7-8F4C-D5EEE3C2C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7" y="39398"/>
            <a:ext cx="1977015" cy="19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65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901E-1EB3-42A4-998E-E9F2791A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703" y="365125"/>
            <a:ext cx="7484705" cy="1325563"/>
          </a:xfrm>
        </p:spPr>
        <p:txBody>
          <a:bodyPr/>
          <a:lstStyle/>
          <a:p>
            <a:r>
              <a:rPr lang="en-US" dirty="0"/>
              <a:t>Milestone #1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67458-DE06-4CF3-9DC2-F9EDAA68A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703" y="1825625"/>
            <a:ext cx="880809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Don’t commit to schedule when you’ve never used parts of the environment you’ll be 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Don’t be afraid to learn new things even if you thought that was impossible.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36D6C-937E-4657-9645-F8B29356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B2663059-DDBA-42B7-8F4C-D5EEE3C2C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7" y="39398"/>
            <a:ext cx="1977015" cy="19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97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F6FDC-C797-4755-935F-1C05B9B9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3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D163A-6D16-4296-AB52-C2E5D365DD13}"/>
              </a:ext>
            </a:extLst>
          </p:cNvPr>
          <p:cNvSpPr txBox="1"/>
          <p:nvPr/>
        </p:nvSpPr>
        <p:spPr>
          <a:xfrm>
            <a:off x="9335474" y="18819"/>
            <a:ext cx="279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TRAIL INFORMATION PAGE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AE5812-92A7-42AC-AF8E-88E80C93B6D1}"/>
              </a:ext>
            </a:extLst>
          </p:cNvPr>
          <p:cNvSpPr/>
          <p:nvPr/>
        </p:nvSpPr>
        <p:spPr>
          <a:xfrm>
            <a:off x="2810312" y="1387092"/>
            <a:ext cx="74494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TRAIL NAME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length (meters, miles)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difficulty (easy, moderate, difficult)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average slope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total elevation rise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peak elevation 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estimated round trip time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reviews/ratings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ountain bikes / motorized vehicles prohibited</a:t>
            </a:r>
          </a:p>
        </p:txBody>
      </p:sp>
      <p:pic>
        <p:nvPicPr>
          <p:cNvPr id="4098" name="Picture 2" descr="Image result for trail head information images">
            <a:extLst>
              <a:ext uri="{FF2B5EF4-FFF2-40B4-BE49-F238E27FC236}">
                <a16:creationId xmlns:a16="http://schemas.microsoft.com/office/drawing/2014/main" id="{731455AB-2D52-4958-8C17-D9AA6A86A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474" y="407007"/>
            <a:ext cx="2827382" cy="212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outdoor&#10;&#10;Description automatically generated">
            <a:extLst>
              <a:ext uri="{FF2B5EF4-FFF2-40B4-BE49-F238E27FC236}">
                <a16:creationId xmlns:a16="http://schemas.microsoft.com/office/drawing/2014/main" id="{6DDDE940-C61C-450F-8A0D-731BD282C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" y="87883"/>
            <a:ext cx="1977015" cy="19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84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F6FDC-C797-4755-935F-1C05B9B9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4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D163A-6D16-4296-AB52-C2E5D365DD13}"/>
              </a:ext>
            </a:extLst>
          </p:cNvPr>
          <p:cNvSpPr txBox="1"/>
          <p:nvPr/>
        </p:nvSpPr>
        <p:spPr>
          <a:xfrm>
            <a:off x="57549" y="2097454"/>
            <a:ext cx="226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TRAIL AMENITY PAGE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A6601B-597B-41B6-85AF-0A0EA17BFE2F}"/>
              </a:ext>
            </a:extLst>
          </p:cNvPr>
          <p:cNvGrpSpPr/>
          <p:nvPr/>
        </p:nvGrpSpPr>
        <p:grpSpPr>
          <a:xfrm>
            <a:off x="3676798" y="1117144"/>
            <a:ext cx="5579862" cy="4454553"/>
            <a:chOff x="4157257" y="1752028"/>
            <a:chExt cx="4069115" cy="3301533"/>
          </a:xfrm>
        </p:grpSpPr>
        <p:pic>
          <p:nvPicPr>
            <p:cNvPr id="5" name="Graphic 4" descr="Person in wheelchair">
              <a:extLst>
                <a:ext uri="{FF2B5EF4-FFF2-40B4-BE49-F238E27FC236}">
                  <a16:creationId xmlns:a16="http://schemas.microsoft.com/office/drawing/2014/main" id="{2853615D-C8AB-4E6A-AFA1-4A838A8BB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56195" y="4139161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Cell Tower">
              <a:extLst>
                <a:ext uri="{FF2B5EF4-FFF2-40B4-BE49-F238E27FC236}">
                  <a16:creationId xmlns:a16="http://schemas.microsoft.com/office/drawing/2014/main" id="{43F830E8-FCD7-4616-8F00-9DCB34368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56195" y="3060302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Dog">
              <a:extLst>
                <a:ext uri="{FF2B5EF4-FFF2-40B4-BE49-F238E27FC236}">
                  <a16:creationId xmlns:a16="http://schemas.microsoft.com/office/drawing/2014/main" id="{EC714F9D-591F-449C-B47F-5148A4D38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41579" y="4139161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Bike">
              <a:extLst>
                <a:ext uri="{FF2B5EF4-FFF2-40B4-BE49-F238E27FC236}">
                  <a16:creationId xmlns:a16="http://schemas.microsoft.com/office/drawing/2014/main" id="{D0393757-A7FD-477E-8710-FAE390677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21404" y="2964818"/>
              <a:ext cx="914400" cy="914400"/>
            </a:xfrm>
            <a:prstGeom prst="rect">
              <a:avLst/>
            </a:prstGeom>
          </p:spPr>
        </p:pic>
        <p:pic>
          <p:nvPicPr>
            <p:cNvPr id="1026" name="Picture 2" descr="Related image">
              <a:extLst>
                <a:ext uri="{FF2B5EF4-FFF2-40B4-BE49-F238E27FC236}">
                  <a16:creationId xmlns:a16="http://schemas.microsoft.com/office/drawing/2014/main" id="{3CEACCFF-3C45-431A-939D-84A3EC542E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1284" y="1752028"/>
              <a:ext cx="1525088" cy="1143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rest room images">
              <a:extLst>
                <a:ext uri="{FF2B5EF4-FFF2-40B4-BE49-F238E27FC236}">
                  <a16:creationId xmlns:a16="http://schemas.microsoft.com/office/drawing/2014/main" id="{4309455C-9D47-4579-BB63-DDA2BA103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928" y="1793863"/>
              <a:ext cx="1060144" cy="1060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park water bubbler images">
              <a:extLst>
                <a:ext uri="{FF2B5EF4-FFF2-40B4-BE49-F238E27FC236}">
                  <a16:creationId xmlns:a16="http://schemas.microsoft.com/office/drawing/2014/main" id="{EEEDC3FC-77B3-4BC7-A0B1-5E65C179A7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708" y="2978781"/>
              <a:ext cx="1200583" cy="900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trash disposal images">
              <a:extLst>
                <a:ext uri="{FF2B5EF4-FFF2-40B4-BE49-F238E27FC236}">
                  <a16:creationId xmlns:a16="http://schemas.microsoft.com/office/drawing/2014/main" id="{A989CE53-B3AF-42FB-80AB-66CEFDD0E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7257" y="1817266"/>
              <a:ext cx="1013338" cy="1013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hours open images">
              <a:extLst>
                <a:ext uri="{FF2B5EF4-FFF2-40B4-BE49-F238E27FC236}">
                  <a16:creationId xmlns:a16="http://schemas.microsoft.com/office/drawing/2014/main" id="{CA6268C6-1531-47D0-A9E1-320E079FB3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1976" y="4153123"/>
              <a:ext cx="1268222" cy="900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16" descr="A picture containing outdoor&#10;&#10;Description automatically generated">
            <a:extLst>
              <a:ext uri="{FF2B5EF4-FFF2-40B4-BE49-F238E27FC236}">
                <a16:creationId xmlns:a16="http://schemas.microsoft.com/office/drawing/2014/main" id="{36D50709-C2C5-44F3-8C66-DCAD6172C4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55" y="128636"/>
            <a:ext cx="1977015" cy="19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28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F6FDC-C797-4755-935F-1C05B9B9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5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D163A-6D16-4296-AB52-C2E5D365DD13}"/>
              </a:ext>
            </a:extLst>
          </p:cNvPr>
          <p:cNvSpPr txBox="1"/>
          <p:nvPr/>
        </p:nvSpPr>
        <p:spPr>
          <a:xfrm>
            <a:off x="-324712" y="2046006"/>
            <a:ext cx="289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DEVELOPMENT</a:t>
            </a:r>
          </a:p>
          <a:p>
            <a:pPr algn="ctr"/>
            <a:r>
              <a:rPr lang="en-US" b="1" i="1" dirty="0"/>
              <a:t>ENVIRONMENT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907211-A215-41E7-B3DB-8A8126712A72}"/>
              </a:ext>
            </a:extLst>
          </p:cNvPr>
          <p:cNvGrpSpPr/>
          <p:nvPr/>
        </p:nvGrpSpPr>
        <p:grpSpPr>
          <a:xfrm>
            <a:off x="5892280" y="3301223"/>
            <a:ext cx="1529432" cy="2158250"/>
            <a:chOff x="8474613" y="1899315"/>
            <a:chExt cx="1798069" cy="2457826"/>
          </a:xfrm>
        </p:grpSpPr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80DBF111-88B2-4A40-AEE6-5AD34FB15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4613" y="1899315"/>
              <a:ext cx="1798069" cy="1798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mage result for ArcGIS image">
              <a:extLst>
                <a:ext uri="{FF2B5EF4-FFF2-40B4-BE49-F238E27FC236}">
                  <a16:creationId xmlns:a16="http://schemas.microsoft.com/office/drawing/2014/main" id="{E7BFACA2-EE37-4EF0-9535-7753E6669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0565" y="3697384"/>
              <a:ext cx="1353133" cy="65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Image result for python language images">
            <a:extLst>
              <a:ext uri="{FF2B5EF4-FFF2-40B4-BE49-F238E27FC236}">
                <a16:creationId xmlns:a16="http://schemas.microsoft.com/office/drawing/2014/main" id="{7EF7B74D-8A3A-4AED-A91D-094FDCB6E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733" y="2417606"/>
            <a:ext cx="2889049" cy="97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jango Software logo">
            <a:extLst>
              <a:ext uri="{FF2B5EF4-FFF2-40B4-BE49-F238E27FC236}">
                <a16:creationId xmlns:a16="http://schemas.microsoft.com/office/drawing/2014/main" id="{0004B07D-8A36-4D24-A8D3-965CE2BC8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972" y="1813965"/>
            <a:ext cx="1617892" cy="161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photo&#10;&#10;Description automatically generated">
            <a:extLst>
              <a:ext uri="{FF2B5EF4-FFF2-40B4-BE49-F238E27FC236}">
                <a16:creationId xmlns:a16="http://schemas.microsoft.com/office/drawing/2014/main" id="{DE2BBBEA-F18E-40D8-9A58-8638F73E66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889" y="5491683"/>
            <a:ext cx="2743200" cy="666521"/>
          </a:xfrm>
          <a:prstGeom prst="rect">
            <a:avLst/>
          </a:prstGeom>
        </p:spPr>
      </p:pic>
      <p:pic>
        <p:nvPicPr>
          <p:cNvPr id="16" name="Picture 15" descr="A picture containing outdoor&#10;&#10;Description automatically generated">
            <a:extLst>
              <a:ext uri="{FF2B5EF4-FFF2-40B4-BE49-F238E27FC236}">
                <a16:creationId xmlns:a16="http://schemas.microsoft.com/office/drawing/2014/main" id="{C228E482-26B2-4D89-8C2D-C115535DD5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1" y="105945"/>
            <a:ext cx="1977015" cy="1977015"/>
          </a:xfrm>
          <a:prstGeom prst="rect">
            <a:avLst/>
          </a:prstGeom>
        </p:spPr>
      </p:pic>
      <p:pic>
        <p:nvPicPr>
          <p:cNvPr id="3" name="Picture 2" descr="DigitalOcean logo.svg">
            <a:extLst>
              <a:ext uri="{FF2B5EF4-FFF2-40B4-BE49-F238E27FC236}">
                <a16:creationId xmlns:a16="http://schemas.microsoft.com/office/drawing/2014/main" id="{33DE1AA8-8A6B-4DD3-B569-B7612557B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266" y="751280"/>
            <a:ext cx="1617892" cy="161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141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05CBD-52A6-4EBD-A425-4B59AD91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C47876-4443-4D86-A0EC-BF46194D26A0}"/>
              </a:ext>
            </a:extLst>
          </p:cNvPr>
          <p:cNvSpPr txBox="1"/>
          <p:nvPr/>
        </p:nvSpPr>
        <p:spPr>
          <a:xfrm>
            <a:off x="-166735" y="1825640"/>
            <a:ext cx="20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GitHub </a:t>
            </a:r>
          </a:p>
        </p:txBody>
      </p:sp>
      <p:pic>
        <p:nvPicPr>
          <p:cNvPr id="8" name="Picture 7" descr="A picture containing outdoor&#10;&#10;Description automatically generated">
            <a:extLst>
              <a:ext uri="{FF2B5EF4-FFF2-40B4-BE49-F238E27FC236}">
                <a16:creationId xmlns:a16="http://schemas.microsoft.com/office/drawing/2014/main" id="{36260833-84B7-425E-9DA6-DAE8E978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44"/>
            <a:ext cx="1766496" cy="1766496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BF446C-102A-4B50-A4F1-F6A68E98A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665" y="90126"/>
            <a:ext cx="7217100" cy="6767874"/>
          </a:xfrm>
        </p:spPr>
      </p:pic>
    </p:spTree>
    <p:extLst>
      <p:ext uri="{BB962C8B-B14F-4D97-AF65-F5344CB8AC3E}">
        <p14:creationId xmlns:p14="http://schemas.microsoft.com/office/powerpoint/2010/main" val="209548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901E-1EB3-42A4-998E-E9F2791A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626" y="313806"/>
            <a:ext cx="7484705" cy="99247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Milestone #1 – 2 user stories, 10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36D6C-937E-4657-9645-F8B29356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B2663059-DDBA-42B7-8F4C-D5EEE3C2C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7" y="39398"/>
            <a:ext cx="1977015" cy="1977015"/>
          </a:xfrm>
          <a:prstGeom prst="rect">
            <a:avLst/>
          </a:prstGeom>
        </p:spPr>
      </p:pic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1702728-8486-473E-95A5-BAAB5D0AD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626" y="1278293"/>
            <a:ext cx="7634146" cy="5443181"/>
          </a:xfrm>
        </p:spPr>
      </p:pic>
    </p:spTree>
    <p:extLst>
      <p:ext uri="{BB962C8B-B14F-4D97-AF65-F5344CB8AC3E}">
        <p14:creationId xmlns:p14="http://schemas.microsoft.com/office/powerpoint/2010/main" val="4246980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73094-A1D2-43BD-8578-1704BE78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340" y="1270199"/>
            <a:ext cx="10306736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Demo Django Login &amp; ArcGIS connector </a:t>
            </a:r>
            <a:br>
              <a:rPr lang="en-US" sz="3200" b="1" dirty="0">
                <a:latin typeface="+mn-lt"/>
              </a:rPr>
            </a:br>
            <a:r>
              <a:rPr lang="en-US" sz="3200" b="1" dirty="0">
                <a:latin typeface="+mn-lt"/>
              </a:rPr>
              <a:t>&amp; code walk through</a:t>
            </a:r>
            <a:endParaRPr lang="en-US" sz="4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22C8C-8202-486E-9CE5-05F4FA32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476" y="2441451"/>
            <a:ext cx="10515600" cy="57234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http://165.22.132.51/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1E383-E129-49EC-9F93-DE0AC047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ACD34-4FAD-43BA-91D3-6B4FCF07CD20}"/>
              </a:ext>
            </a:extLst>
          </p:cNvPr>
          <p:cNvSpPr/>
          <p:nvPr/>
        </p:nvSpPr>
        <p:spPr>
          <a:xfrm>
            <a:off x="1464372" y="3690079"/>
            <a:ext cx="96738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Demo Hiking Trail Features </a:t>
            </a:r>
            <a:br>
              <a:rPr lang="en-US" sz="3200" b="1" dirty="0"/>
            </a:br>
            <a:r>
              <a:rPr lang="en-US" sz="3200" b="1" dirty="0"/>
              <a:t>&amp; code walk through</a:t>
            </a:r>
          </a:p>
        </p:txBody>
      </p:sp>
      <p:pic>
        <p:nvPicPr>
          <p:cNvPr id="7" name="Picture 6" descr="A picture containing outdoor&#10;&#10;Description automatically generated">
            <a:extLst>
              <a:ext uri="{FF2B5EF4-FFF2-40B4-BE49-F238E27FC236}">
                <a16:creationId xmlns:a16="http://schemas.microsoft.com/office/drawing/2014/main" id="{149AE9A9-A57D-442E-B7DD-4E11EAC20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4" y="21836"/>
            <a:ext cx="1874290" cy="187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44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901E-1EB3-42A4-998E-E9F2791A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30" y="57150"/>
            <a:ext cx="9373914" cy="933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latin typeface="+mn-lt"/>
              </a:rPr>
              <a:t>Django code walk through  </a:t>
            </a:r>
            <a:br>
              <a:rPr lang="en-US" sz="3200" b="1" dirty="0">
                <a:latin typeface="+mn-lt"/>
              </a:rPr>
            </a:br>
            <a:r>
              <a:rPr lang="en-US" sz="2400" b="1" dirty="0">
                <a:latin typeface="+mn-lt"/>
              </a:rPr>
              <a:t>US_1a_Using Django to create sign up, login and log out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36D6C-937E-4657-9645-F8B29356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D664-5BE7-4B41-8C0B-9851BCA5FBCC}" type="slidenum">
              <a:rPr lang="en-US" smtClean="0"/>
              <a:t>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B92C2-4452-BA4E-B2CE-81BECEE6C38D}"/>
              </a:ext>
            </a:extLst>
          </p:cNvPr>
          <p:cNvSpPr txBox="1"/>
          <p:nvPr/>
        </p:nvSpPr>
        <p:spPr>
          <a:xfrm>
            <a:off x="6147305" y="2025338"/>
            <a:ext cx="154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Navigation bar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F1DF74F-525D-004E-8718-C9A49867E38D}"/>
              </a:ext>
            </a:extLst>
          </p:cNvPr>
          <p:cNvGrpSpPr/>
          <p:nvPr/>
        </p:nvGrpSpPr>
        <p:grpSpPr>
          <a:xfrm>
            <a:off x="105738" y="2025338"/>
            <a:ext cx="5943600" cy="2267145"/>
            <a:chOff x="105738" y="2025338"/>
            <a:chExt cx="5943600" cy="22671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52E58B-A62B-7340-BC37-C8B0287EA8C9}"/>
                </a:ext>
              </a:extLst>
            </p:cNvPr>
            <p:cNvSpPr/>
            <p:nvPr/>
          </p:nvSpPr>
          <p:spPr>
            <a:xfrm>
              <a:off x="105738" y="2025338"/>
              <a:ext cx="47681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dirty="0" err="1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tindertrails</a:t>
              </a:r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-project/tinker/templates/</a:t>
              </a:r>
              <a:r>
                <a:rPr lang="en-US" dirty="0" err="1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base.html</a:t>
              </a:r>
              <a:r>
                <a: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196E724-94D0-1C42-B55E-5286639C91E1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5738" y="2395738"/>
              <a:ext cx="5943600" cy="189674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A204960-2253-8C46-B46C-3CA763C15047}"/>
                </a:ext>
              </a:extLst>
            </p:cNvPr>
            <p:cNvSpPr/>
            <p:nvPr/>
          </p:nvSpPr>
          <p:spPr>
            <a:xfrm>
              <a:off x="489771" y="2661098"/>
              <a:ext cx="1680802" cy="17779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5801230-C10D-9542-8BC6-CBBE1B3714C7}"/>
                </a:ext>
              </a:extLst>
            </p:cNvPr>
            <p:cNvSpPr/>
            <p:nvPr/>
          </p:nvSpPr>
          <p:spPr>
            <a:xfrm>
              <a:off x="5377395" y="2816033"/>
              <a:ext cx="382198" cy="19764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DAD531F-2501-FA45-8983-D65EE9F9F231}"/>
                </a:ext>
              </a:extLst>
            </p:cNvPr>
            <p:cNvSpPr/>
            <p:nvPr/>
          </p:nvSpPr>
          <p:spPr>
            <a:xfrm>
              <a:off x="2602327" y="2957206"/>
              <a:ext cx="1094355" cy="15108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E1CD9D2-43AA-234B-BC1C-9D2925A961E7}"/>
                </a:ext>
              </a:extLst>
            </p:cNvPr>
            <p:cNvSpPr/>
            <p:nvPr/>
          </p:nvSpPr>
          <p:spPr>
            <a:xfrm>
              <a:off x="459627" y="3476791"/>
              <a:ext cx="674726" cy="1640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8EC99B5-0C1F-5346-9120-D27BBA796979}"/>
                </a:ext>
              </a:extLst>
            </p:cNvPr>
            <p:cNvSpPr/>
            <p:nvPr/>
          </p:nvSpPr>
          <p:spPr>
            <a:xfrm>
              <a:off x="2049667" y="3568870"/>
              <a:ext cx="2008755" cy="35333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BFF20D5-11AE-3446-8A4B-39D39AB16CCE}"/>
              </a:ext>
            </a:extLst>
          </p:cNvPr>
          <p:cNvGrpSpPr/>
          <p:nvPr/>
        </p:nvGrpSpPr>
        <p:grpSpPr>
          <a:xfrm>
            <a:off x="6037123" y="2698102"/>
            <a:ext cx="5982544" cy="1165278"/>
            <a:chOff x="6037123" y="2698102"/>
            <a:chExt cx="5982544" cy="116527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E162E9-FFBB-044F-9EFB-66077574808D}"/>
                </a:ext>
              </a:extLst>
            </p:cNvPr>
            <p:cNvPicPr/>
            <p:nvPr/>
          </p:nvPicPr>
          <p:blipFill rotWithShape="1">
            <a:blip r:embed="rId3"/>
            <a:srcRect l="-411" r="1"/>
            <a:stretch/>
          </p:blipFill>
          <p:spPr bwMode="auto">
            <a:xfrm>
              <a:off x="6037123" y="3517940"/>
              <a:ext cx="5968030" cy="3454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E4F553B-7FBD-EB4D-A29D-9A4EBC9ECDAF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049338" y="2698102"/>
              <a:ext cx="5943600" cy="334645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15931D-9D3C-B842-92C2-F861CC0B9FF9}"/>
                </a:ext>
              </a:extLst>
            </p:cNvPr>
            <p:cNvSpPr/>
            <p:nvPr/>
          </p:nvSpPr>
          <p:spPr>
            <a:xfrm>
              <a:off x="11555351" y="2779411"/>
              <a:ext cx="464316" cy="17779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AE77CD-0EFC-E74B-BB09-EABEFAAAA570}"/>
                </a:ext>
              </a:extLst>
            </p:cNvPr>
            <p:cNvSpPr/>
            <p:nvPr/>
          </p:nvSpPr>
          <p:spPr>
            <a:xfrm>
              <a:off x="11136346" y="3572734"/>
              <a:ext cx="883321" cy="26161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6830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389</Words>
  <Application>Microsoft Office PowerPoint</Application>
  <PresentationFormat>Widescreen</PresentationFormat>
  <Paragraphs>96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Rounded MT Bold</vt:lpstr>
      <vt:lpstr>Calibri</vt:lpstr>
      <vt:lpstr>Calibri Light</vt:lpstr>
      <vt:lpstr>Office Theme</vt:lpstr>
      <vt:lpstr>Tinder Trails No Sparks allowed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Milestone #1 – 2 user stories, 10 tasks</vt:lpstr>
      <vt:lpstr>Demo Django Login &amp; ArcGIS connector  &amp; code walk through</vt:lpstr>
      <vt:lpstr>Django code walk through   US_1a_Using Django to create sign up, login and log out</vt:lpstr>
      <vt:lpstr>PowerPoint Presentation</vt:lpstr>
      <vt:lpstr>Django code walk through   US_1a_Using Django to create sign up, login and log out</vt:lpstr>
      <vt:lpstr>Django code walk through and test   US_1a_Using Django to create sign up, login and log out US_1b_Send users back once they logged in or log out</vt:lpstr>
      <vt:lpstr>Django code walk through   US_1a_Using Django to create sign up, login and log out US_1b_Send users back once they logged in or log 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Milestone #2</vt:lpstr>
      <vt:lpstr>Milestone #1 Reflections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Your Trail</dc:title>
  <dc:creator>Joe Gorfinkle</dc:creator>
  <cp:lastModifiedBy>Joe Gorfinkle</cp:lastModifiedBy>
  <cp:revision>60</cp:revision>
  <dcterms:created xsi:type="dcterms:W3CDTF">2019-02-12T04:21:04Z</dcterms:created>
  <dcterms:modified xsi:type="dcterms:W3CDTF">2019-04-04T00:49:19Z</dcterms:modified>
</cp:coreProperties>
</file>